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7" r:id="rId21"/>
    <p:sldId id="280" r:id="rId22"/>
    <p:sldId id="274" r:id="rId23"/>
    <p:sldId id="278" r:id="rId24"/>
    <p:sldId id="276" r:id="rId25"/>
    <p:sldId id="279" r:id="rId26"/>
    <p:sldId id="285" r:id="rId27"/>
    <p:sldId id="281" r:id="rId28"/>
    <p:sldId id="283" r:id="rId29"/>
    <p:sldId id="284" r:id="rId30"/>
    <p:sldId id="282" r:id="rId31"/>
  </p:sldIdLst>
  <p:sldSz cx="15552738" cy="17452975"/>
  <p:notesSz cx="6858000" cy="9144000"/>
  <p:defaultTextStyle>
    <a:defPPr>
      <a:defRPr lang="zh-TW"/>
    </a:defPPr>
    <a:lvl1pPr marL="0" algn="l" defTabSz="18857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1pPr>
    <a:lvl2pPr marL="942876" algn="l" defTabSz="18857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2pPr>
    <a:lvl3pPr marL="1885752" algn="l" defTabSz="18857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3pPr>
    <a:lvl4pPr marL="2828629" algn="l" defTabSz="18857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4pPr>
    <a:lvl5pPr marL="3771505" algn="l" defTabSz="18857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5pPr>
    <a:lvl6pPr marL="4714381" algn="l" defTabSz="18857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6pPr>
    <a:lvl7pPr marL="5657257" algn="l" defTabSz="18857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7pPr>
    <a:lvl8pPr marL="6600134" algn="l" defTabSz="18857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8pPr>
    <a:lvl9pPr marL="7543010" algn="l" defTabSz="18857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5499" userDrawn="1">
          <p15:clr>
            <a:srgbClr val="A4A3A4"/>
          </p15:clr>
        </p15:guide>
        <p15:guide id="2" pos="48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737" autoAdjust="0"/>
  </p:normalViewPr>
  <p:slideViewPr>
    <p:cSldViewPr>
      <p:cViewPr>
        <p:scale>
          <a:sx n="44" d="100"/>
          <a:sy n="44" d="100"/>
        </p:scale>
        <p:origin x="-2652" y="72"/>
      </p:cViewPr>
      <p:guideLst>
        <p:guide orient="horz" pos="5499"/>
        <p:guide pos="48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9CA25-2873-44A6-AF89-6D2618753BC5}" type="datetimeFigureOut">
              <a:rPr lang="zh-TW" altLang="en-US" smtClean="0"/>
              <a:t>2015/11/3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901825" y="685800"/>
            <a:ext cx="3054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5B128-B3F8-41F8-BD5A-A1D75F85AB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3283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B128-B3F8-41F8-BD5A-A1D75F85AB8D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5131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5B128-B3F8-41F8-BD5A-A1D75F85AB8D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885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0"/>
            <a:ext cx="15552738" cy="1745297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1A4160-9A04-4525-B6C3-1AA62DD38F3C}" type="datetimeFigureOut">
              <a:rPr lang="zh-TW" altLang="en-US" smtClean="0"/>
              <a:t>2015/11/3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1169AC8-E746-46E5-A47D-00696B33CD70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2031006" y="7348502"/>
            <a:ext cx="11530375" cy="1815433"/>
            <a:chOff x="1172584" y="1381459"/>
            <a:chExt cx="6779110" cy="713359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953017" cy="713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197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11197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2709" y="3531661"/>
            <a:ext cx="11527323" cy="4407734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2911" y="9588859"/>
            <a:ext cx="10886919" cy="446020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942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828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7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71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656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599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542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4160-9A04-4525-B6C3-1AA62DD38F3C}" type="datetimeFigureOut">
              <a:rPr lang="zh-TW" altLang="en-US" smtClean="0"/>
              <a:t>2015/11/3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9AC8-E746-46E5-A47D-00696B33CD70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994409" y="3543066"/>
            <a:ext cx="11530375" cy="1815433"/>
            <a:chOff x="1172584" y="1381459"/>
            <a:chExt cx="6779110" cy="713359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953017" cy="713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197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11197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09030" y="1423617"/>
            <a:ext cx="2854386" cy="1416690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1031" y="2162802"/>
            <a:ext cx="9368240" cy="1278516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4160-9A04-4525-B6C3-1AA62DD38F3C}" type="datetimeFigureOut">
              <a:rPr lang="zh-TW" altLang="en-US" smtClean="0"/>
              <a:t>2015/11/3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9AC8-E746-46E5-A47D-00696B33CD70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4336046" y="7598611"/>
            <a:ext cx="13946485" cy="1815433"/>
            <a:chOff x="1815339" y="1309446"/>
            <a:chExt cx="5480154" cy="1067356"/>
          </a:xfrm>
        </p:grpSpPr>
        <p:sp>
          <p:nvSpPr>
            <p:cNvPr id="12" name="TextBox 11"/>
            <p:cNvSpPr txBox="1"/>
            <p:nvPr/>
          </p:nvSpPr>
          <p:spPr>
            <a:xfrm>
              <a:off x="4267184" y="1309446"/>
              <a:ext cx="636941" cy="1067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197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11197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4160-9A04-4525-B6C3-1AA62DD38F3C}" type="datetimeFigureOut">
              <a:rPr lang="zh-TW" altLang="en-US" smtClean="0"/>
              <a:t>2015/11/3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9AC8-E746-46E5-A47D-00696B33CD7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994409" y="3543066"/>
            <a:ext cx="11530375" cy="1815433"/>
            <a:chOff x="1172584" y="1381459"/>
            <a:chExt cx="6779110" cy="713359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953017" cy="713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197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11197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" y="0"/>
            <a:ext cx="15552738" cy="1745297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994409" y="7348626"/>
            <a:ext cx="11530375" cy="1815433"/>
            <a:chOff x="1172584" y="1381459"/>
            <a:chExt cx="6779110" cy="713359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953017" cy="713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197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11197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668" y="3066250"/>
            <a:ext cx="13189746" cy="4862595"/>
          </a:xfrm>
        </p:spPr>
        <p:txBody>
          <a:bodyPr anchor="b"/>
          <a:lstStyle>
            <a:lvl1pPr algn="ctr">
              <a:defRPr sz="11197" b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9330" y="9587473"/>
            <a:ext cx="13155784" cy="3817837"/>
          </a:xfrm>
        </p:spPr>
        <p:txBody>
          <a:bodyPr anchor="t"/>
          <a:lstStyle>
            <a:lvl1pPr marL="0" indent="0" algn="ctr">
              <a:buNone/>
              <a:defRPr sz="3999">
                <a:solidFill>
                  <a:schemeClr val="tx2"/>
                </a:solidFill>
              </a:defRPr>
            </a:lvl1pPr>
            <a:lvl2pPr marL="942829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2pPr>
            <a:lvl3pPr marL="188565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3pPr>
            <a:lvl4pPr marL="2828487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4pPr>
            <a:lvl5pPr marL="3771316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5pPr>
            <a:lvl6pPr marL="4714145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6pPr>
            <a:lvl7pPr marL="5656974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7pPr>
            <a:lvl8pPr marL="6599803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8pPr>
            <a:lvl9pPr marL="7542633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4160-9A04-4525-B6C3-1AA62DD38F3C}" type="datetimeFigureOut">
              <a:rPr lang="zh-TW" altLang="en-US" smtClean="0"/>
              <a:t>2015/11/3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9AC8-E746-46E5-A47D-00696B33CD7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4160-9A04-4525-B6C3-1AA62DD38F3C}" type="datetimeFigureOut">
              <a:rPr lang="zh-TW" altLang="en-US" smtClean="0"/>
              <a:t>2015/11/3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9AC8-E746-46E5-A47D-00696B33CD7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994409" y="3543066"/>
            <a:ext cx="11530375" cy="1815433"/>
            <a:chOff x="1172584" y="1381459"/>
            <a:chExt cx="6779110" cy="713359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953017" cy="713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197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11197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66455" y="5701306"/>
            <a:ext cx="6469939" cy="986674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7900789" y="5701306"/>
            <a:ext cx="6469939" cy="986674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8566" y="5701306"/>
            <a:ext cx="5855147" cy="1675487"/>
          </a:xfrm>
        </p:spPr>
        <p:txBody>
          <a:bodyPr anchor="b"/>
          <a:lstStyle>
            <a:lvl1pPr marL="0" indent="0" algn="ctr">
              <a:buNone/>
              <a:defRPr sz="4799" b="0">
                <a:solidFill>
                  <a:schemeClr val="tx2"/>
                </a:solidFill>
              </a:defRPr>
            </a:lvl1pPr>
            <a:lvl2pPr marL="942829" indent="0">
              <a:buNone/>
              <a:defRPr sz="3999" b="1"/>
            </a:lvl2pPr>
            <a:lvl3pPr marL="1885658" indent="0">
              <a:buNone/>
              <a:defRPr sz="3599" b="1"/>
            </a:lvl3pPr>
            <a:lvl4pPr marL="2828487" indent="0">
              <a:buNone/>
              <a:defRPr sz="3199" b="1"/>
            </a:lvl4pPr>
            <a:lvl5pPr marL="3771316" indent="0">
              <a:buNone/>
              <a:defRPr sz="3199" b="1"/>
            </a:lvl5pPr>
            <a:lvl6pPr marL="4714145" indent="0">
              <a:buNone/>
              <a:defRPr sz="3199" b="1"/>
            </a:lvl6pPr>
            <a:lvl7pPr marL="5656974" indent="0">
              <a:buNone/>
              <a:defRPr sz="3199" b="1"/>
            </a:lvl7pPr>
            <a:lvl8pPr marL="6599803" indent="0">
              <a:buNone/>
              <a:defRPr sz="3199" b="1"/>
            </a:lvl8pPr>
            <a:lvl9pPr marL="7542633" indent="0">
              <a:buNone/>
              <a:defRPr sz="3199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1025" y="7501357"/>
            <a:ext cx="6469939" cy="8074910"/>
          </a:xfrm>
        </p:spPr>
        <p:txBody>
          <a:bodyPr/>
          <a:lstStyle>
            <a:lvl1pPr>
              <a:defRPr sz="4799"/>
            </a:lvl1pPr>
            <a:lvl2pPr>
              <a:defRPr sz="3999"/>
            </a:lvl2pPr>
            <a:lvl3pPr>
              <a:defRPr sz="3599"/>
            </a:lvl3pPr>
            <a:lvl4pPr>
              <a:defRPr sz="3199"/>
            </a:lvl4pPr>
            <a:lvl5pPr>
              <a:defRPr sz="3199"/>
            </a:lvl5pPr>
            <a:lvl6pPr>
              <a:defRPr sz="3199"/>
            </a:lvl6pPr>
            <a:lvl7pPr>
              <a:defRPr sz="3199"/>
            </a:lvl7pPr>
            <a:lvl8pPr>
              <a:defRPr sz="3199"/>
            </a:lvl8pPr>
            <a:lvl9pPr>
              <a:defRPr sz="3199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508263" y="5701306"/>
            <a:ext cx="5863381" cy="1675487"/>
          </a:xfrm>
        </p:spPr>
        <p:txBody>
          <a:bodyPr anchor="b"/>
          <a:lstStyle>
            <a:lvl1pPr marL="0" indent="0" algn="ctr">
              <a:buNone/>
              <a:defRPr sz="4799" b="0">
                <a:solidFill>
                  <a:schemeClr val="tx2"/>
                </a:solidFill>
              </a:defRPr>
            </a:lvl1pPr>
            <a:lvl2pPr marL="942829" indent="0">
              <a:buNone/>
              <a:defRPr sz="3999" b="1"/>
            </a:lvl2pPr>
            <a:lvl3pPr marL="1885658" indent="0">
              <a:buNone/>
              <a:defRPr sz="3599" b="1"/>
            </a:lvl3pPr>
            <a:lvl4pPr marL="2828487" indent="0">
              <a:buNone/>
              <a:defRPr sz="3199" b="1"/>
            </a:lvl4pPr>
            <a:lvl5pPr marL="3771316" indent="0">
              <a:buNone/>
              <a:defRPr sz="3199" b="1"/>
            </a:lvl5pPr>
            <a:lvl6pPr marL="4714145" indent="0">
              <a:buNone/>
              <a:defRPr sz="3199" b="1"/>
            </a:lvl6pPr>
            <a:lvl7pPr marL="5656974" indent="0">
              <a:buNone/>
              <a:defRPr sz="3199" b="1"/>
            </a:lvl7pPr>
            <a:lvl8pPr marL="6599803" indent="0">
              <a:buNone/>
              <a:defRPr sz="3199" b="1"/>
            </a:lvl8pPr>
            <a:lvl9pPr marL="7542633" indent="0">
              <a:buNone/>
              <a:defRPr sz="3199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00577" y="7493146"/>
            <a:ext cx="6462837" cy="8074910"/>
          </a:xfrm>
        </p:spPr>
        <p:txBody>
          <a:bodyPr/>
          <a:lstStyle>
            <a:lvl1pPr>
              <a:defRPr sz="4799"/>
            </a:lvl1pPr>
            <a:lvl2pPr>
              <a:defRPr sz="3999"/>
            </a:lvl2pPr>
            <a:lvl3pPr>
              <a:defRPr sz="3599"/>
            </a:lvl3pPr>
            <a:lvl4pPr>
              <a:defRPr sz="3199"/>
            </a:lvl4pPr>
            <a:lvl5pPr>
              <a:defRPr sz="3199"/>
            </a:lvl5pPr>
            <a:lvl6pPr>
              <a:defRPr sz="3199"/>
            </a:lvl6pPr>
            <a:lvl7pPr>
              <a:defRPr sz="3199"/>
            </a:lvl7pPr>
            <a:lvl8pPr>
              <a:defRPr sz="3199"/>
            </a:lvl8pPr>
            <a:lvl9pPr>
              <a:defRPr sz="3199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4160-9A04-4525-B6C3-1AA62DD38F3C}" type="datetimeFigureOut">
              <a:rPr lang="zh-TW" altLang="en-US" smtClean="0"/>
              <a:t>2015/11/3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9AC8-E746-46E5-A47D-00696B33CD70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994409" y="3543066"/>
            <a:ext cx="11530375" cy="1815433"/>
            <a:chOff x="1172584" y="1381459"/>
            <a:chExt cx="6779110" cy="713359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953017" cy="713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197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11197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4160-9A04-4525-B6C3-1AA62DD38F3C}" type="datetimeFigureOut">
              <a:rPr lang="zh-TW" altLang="en-US" smtClean="0"/>
              <a:t>2015/11/3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9AC8-E746-46E5-A47D-00696B33CD70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0" name="Group 9"/>
          <p:cNvGrpSpPr/>
          <p:nvPr/>
        </p:nvGrpSpPr>
        <p:grpSpPr>
          <a:xfrm>
            <a:off x="1994409" y="3543066"/>
            <a:ext cx="11530375" cy="1815433"/>
            <a:chOff x="1172584" y="1381459"/>
            <a:chExt cx="6779110" cy="713359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953017" cy="713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197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11197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4160-9A04-4525-B6C3-1AA62DD38F3C}" type="datetimeFigureOut">
              <a:rPr lang="zh-TW" altLang="en-US" smtClean="0"/>
              <a:t>2015/11/3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9AC8-E746-46E5-A47D-00696B33CD7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3154" y="4270855"/>
            <a:ext cx="5821194" cy="4802038"/>
          </a:xfrm>
        </p:spPr>
        <p:txBody>
          <a:bodyPr anchor="b"/>
          <a:lstStyle>
            <a:lvl1pPr algn="l">
              <a:defRPr sz="5598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7006" y="1423617"/>
            <a:ext cx="7001908" cy="14166901"/>
          </a:xfrm>
        </p:spPr>
        <p:txBody>
          <a:bodyPr anchor="ctr"/>
          <a:lstStyle>
            <a:lvl1pPr>
              <a:defRPr sz="4799"/>
            </a:lvl1pPr>
            <a:lvl2pPr>
              <a:defRPr sz="4399"/>
            </a:lvl2pPr>
            <a:lvl3pPr>
              <a:defRPr sz="3999"/>
            </a:lvl3pPr>
            <a:lvl4pPr>
              <a:defRPr sz="3599"/>
            </a:lvl4pPr>
            <a:lvl5pPr>
              <a:defRPr sz="31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3154" y="9171370"/>
            <a:ext cx="5802895" cy="6406266"/>
          </a:xfrm>
        </p:spPr>
        <p:txBody>
          <a:bodyPr>
            <a:normAutofit/>
          </a:bodyPr>
          <a:lstStyle>
            <a:lvl1pPr marL="0" indent="0">
              <a:buNone/>
              <a:defRPr sz="3199"/>
            </a:lvl1pPr>
            <a:lvl2pPr marL="942829" indent="0">
              <a:buNone/>
              <a:defRPr sz="2399"/>
            </a:lvl2pPr>
            <a:lvl3pPr marL="1885658" indent="0">
              <a:buNone/>
              <a:defRPr sz="1999"/>
            </a:lvl3pPr>
            <a:lvl4pPr marL="2828487" indent="0">
              <a:buNone/>
              <a:defRPr sz="1999"/>
            </a:lvl4pPr>
            <a:lvl5pPr marL="3771316" indent="0">
              <a:buNone/>
              <a:defRPr sz="1999"/>
            </a:lvl5pPr>
            <a:lvl6pPr marL="4714145" indent="0">
              <a:buNone/>
              <a:defRPr sz="1999"/>
            </a:lvl6pPr>
            <a:lvl7pPr marL="5656974" indent="0">
              <a:buNone/>
              <a:defRPr sz="1999"/>
            </a:lvl7pPr>
            <a:lvl8pPr marL="6599803" indent="0">
              <a:buNone/>
              <a:defRPr sz="1999"/>
            </a:lvl8pPr>
            <a:lvl9pPr marL="7542633" indent="0">
              <a:buNone/>
              <a:defRPr sz="1999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4160-9A04-4525-B6C3-1AA62DD38F3C}" type="datetimeFigureOut">
              <a:rPr lang="zh-TW" altLang="en-US" smtClean="0"/>
              <a:t>2015/11/3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9AC8-E746-46E5-A47D-00696B33CD7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733" y="11881711"/>
            <a:ext cx="13210679" cy="1640777"/>
          </a:xfrm>
        </p:spPr>
        <p:txBody>
          <a:bodyPr anchor="b"/>
          <a:lstStyle>
            <a:lvl1pPr algn="ctr">
              <a:defRPr sz="5598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3714345" y="1697365"/>
            <a:ext cx="8116807" cy="9156617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6798"/>
            </a:lvl1pPr>
            <a:lvl2pPr marL="942829" indent="0">
              <a:buNone/>
              <a:defRPr sz="5598"/>
            </a:lvl2pPr>
            <a:lvl3pPr marL="1885658" indent="0">
              <a:buNone/>
              <a:defRPr sz="4799"/>
            </a:lvl3pPr>
            <a:lvl4pPr marL="2828487" indent="0">
              <a:buNone/>
              <a:defRPr sz="3999"/>
            </a:lvl4pPr>
            <a:lvl5pPr marL="3771316" indent="0">
              <a:buNone/>
              <a:defRPr sz="3999"/>
            </a:lvl5pPr>
            <a:lvl6pPr marL="4714145" indent="0">
              <a:buNone/>
              <a:defRPr sz="3999"/>
            </a:lvl6pPr>
            <a:lvl7pPr marL="5656974" indent="0">
              <a:buNone/>
              <a:defRPr sz="3999"/>
            </a:lvl7pPr>
            <a:lvl8pPr marL="6599803" indent="0">
              <a:buNone/>
              <a:defRPr sz="3999"/>
            </a:lvl8pPr>
            <a:lvl9pPr marL="7542633" indent="0">
              <a:buNone/>
              <a:defRPr sz="3999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1031" y="13549866"/>
            <a:ext cx="13192381" cy="2048299"/>
          </a:xfrm>
        </p:spPr>
        <p:txBody>
          <a:bodyPr>
            <a:normAutofit/>
          </a:bodyPr>
          <a:lstStyle>
            <a:lvl1pPr marL="0" indent="0" algn="ctr">
              <a:buNone/>
              <a:defRPr sz="3199"/>
            </a:lvl1pPr>
            <a:lvl2pPr marL="942829" indent="0">
              <a:buNone/>
              <a:defRPr sz="2399"/>
            </a:lvl2pPr>
            <a:lvl3pPr marL="1885658" indent="0">
              <a:buNone/>
              <a:defRPr sz="1999"/>
            </a:lvl3pPr>
            <a:lvl4pPr marL="2828487" indent="0">
              <a:buNone/>
              <a:defRPr sz="1999"/>
            </a:lvl4pPr>
            <a:lvl5pPr marL="3771316" indent="0">
              <a:buNone/>
              <a:defRPr sz="1999"/>
            </a:lvl5pPr>
            <a:lvl6pPr marL="4714145" indent="0">
              <a:buNone/>
              <a:defRPr sz="1999"/>
            </a:lvl6pPr>
            <a:lvl7pPr marL="5656974" indent="0">
              <a:buNone/>
              <a:defRPr sz="1999"/>
            </a:lvl7pPr>
            <a:lvl8pPr marL="6599803" indent="0">
              <a:buNone/>
              <a:defRPr sz="1999"/>
            </a:lvl8pPr>
            <a:lvl9pPr marL="7542633" indent="0">
              <a:buNone/>
              <a:defRPr sz="1999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4160-9A04-4525-B6C3-1AA62DD38F3C}" type="datetimeFigureOut">
              <a:rPr lang="zh-TW" altLang="en-US" smtClean="0"/>
              <a:t>2015/11/3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9AC8-E746-46E5-A47D-00696B33CD7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0"/>
            <a:ext cx="15552738" cy="17452975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8566" tIns="94283" rIns="188566" bIns="94283" rtlCol="0" anchor="ctr"/>
          <a:lstStyle/>
          <a:p>
            <a:pPr algn="ctr"/>
            <a:endParaRPr lang="en-US" sz="14392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1031" y="1450996"/>
            <a:ext cx="13192381" cy="2682968"/>
          </a:xfrm>
          <a:prstGeom prst="rect">
            <a:avLst/>
          </a:prstGeom>
        </p:spPr>
        <p:txBody>
          <a:bodyPr vert="horz" lIns="47156" tIns="23578" rIns="47156" bIns="23578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9330" y="5721840"/>
            <a:ext cx="13174082" cy="9868680"/>
          </a:xfrm>
          <a:prstGeom prst="rect">
            <a:avLst/>
          </a:prstGeom>
        </p:spPr>
        <p:txBody>
          <a:bodyPr vert="horz" lIns="47156" tIns="23578" rIns="47156" bIns="23578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2958" y="15680304"/>
            <a:ext cx="3628973" cy="929211"/>
          </a:xfrm>
          <a:prstGeom prst="rect">
            <a:avLst/>
          </a:prstGeom>
        </p:spPr>
        <p:txBody>
          <a:bodyPr vert="horz" lIns="47156" tIns="23578" rIns="47156" bIns="23578" rtlCol="0" anchor="ctr"/>
          <a:lstStyle>
            <a:lvl1pPr algn="l">
              <a:defRPr sz="2399">
                <a:solidFill>
                  <a:schemeClr val="tx2"/>
                </a:solidFill>
              </a:defRPr>
            </a:lvl1pPr>
          </a:lstStyle>
          <a:p>
            <a:fld id="{8F1A4160-9A04-4525-B6C3-1AA62DD38F3C}" type="datetimeFigureOut">
              <a:rPr lang="zh-TW" altLang="en-US" smtClean="0"/>
              <a:t>2015/11/3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13855" y="15680304"/>
            <a:ext cx="4925032" cy="929211"/>
          </a:xfrm>
          <a:prstGeom prst="rect">
            <a:avLst/>
          </a:prstGeom>
        </p:spPr>
        <p:txBody>
          <a:bodyPr vert="horz" lIns="47156" tIns="23578" rIns="47156" bIns="23578" rtlCol="0" anchor="ctr"/>
          <a:lstStyle>
            <a:lvl1pPr algn="ctr">
              <a:defRPr sz="2399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512" y="15680304"/>
            <a:ext cx="3628973" cy="929211"/>
          </a:xfrm>
          <a:prstGeom prst="rect">
            <a:avLst/>
          </a:prstGeom>
        </p:spPr>
        <p:txBody>
          <a:bodyPr vert="horz" lIns="47156" tIns="23578" rIns="47156" bIns="23578" rtlCol="0" anchor="ctr"/>
          <a:lstStyle>
            <a:lvl1pPr algn="r">
              <a:defRPr sz="2399">
                <a:solidFill>
                  <a:schemeClr val="tx2"/>
                </a:solidFill>
              </a:defRPr>
            </a:lvl1pPr>
          </a:lstStyle>
          <a:p>
            <a:fld id="{41169AC8-E746-46E5-A47D-00696B33CD7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885658" rtl="0" eaLnBrk="1" latinLnBrk="0" hangingPunct="1">
        <a:spcBef>
          <a:spcPct val="0"/>
        </a:spcBef>
        <a:buNone/>
        <a:defRPr sz="11197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754262" indent="-754262" algn="l" defTabSz="1885658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47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602811" indent="-754262" algn="l" defTabSz="1885658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43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2357073" indent="-754262" algn="l" defTabSz="1885658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39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3111338" indent="-659982" algn="l" defTabSz="1885658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35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3771316" indent="-659982" algn="l" defTabSz="1885658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31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4431298" indent="-565698" algn="l" defTabSz="1885658" rtl="0" eaLnBrk="1" latinLnBrk="0" hangingPunct="1">
        <a:spcBef>
          <a:spcPts val="824"/>
        </a:spcBef>
        <a:buClr>
          <a:schemeClr val="accent1"/>
        </a:buClr>
        <a:buFont typeface="Wingdings" pitchFamily="2" charset="2"/>
        <a:buChar char=""/>
        <a:defRPr sz="2799" kern="1200">
          <a:solidFill>
            <a:schemeClr val="tx1"/>
          </a:solidFill>
          <a:latin typeface="+mn-lt"/>
          <a:ea typeface="+mn-ea"/>
          <a:cs typeface="+mn-cs"/>
        </a:defRPr>
      </a:lvl6pPr>
      <a:lvl7pPr marL="5091276" indent="-565698" algn="l" defTabSz="1885658" rtl="0" eaLnBrk="1" latinLnBrk="0" hangingPunct="1">
        <a:spcBef>
          <a:spcPts val="824"/>
        </a:spcBef>
        <a:buClr>
          <a:schemeClr val="accent1"/>
        </a:buClr>
        <a:buFont typeface="Wingdings" pitchFamily="2" charset="2"/>
        <a:buChar char=""/>
        <a:defRPr sz="2799" kern="1200">
          <a:solidFill>
            <a:schemeClr val="tx1"/>
          </a:solidFill>
          <a:latin typeface="+mn-lt"/>
          <a:ea typeface="+mn-ea"/>
          <a:cs typeface="+mn-cs"/>
        </a:defRPr>
      </a:lvl7pPr>
      <a:lvl8pPr marL="5751258" indent="-565698" algn="l" defTabSz="1885658" rtl="0" eaLnBrk="1" latinLnBrk="0" hangingPunct="1">
        <a:spcBef>
          <a:spcPts val="824"/>
        </a:spcBef>
        <a:buClr>
          <a:schemeClr val="accent1"/>
        </a:buClr>
        <a:buFont typeface="Wingdings" pitchFamily="2" charset="2"/>
        <a:buChar char=""/>
        <a:defRPr sz="2799" kern="1200">
          <a:solidFill>
            <a:schemeClr val="tx1"/>
          </a:solidFill>
          <a:latin typeface="+mn-lt"/>
          <a:ea typeface="+mn-ea"/>
          <a:cs typeface="+mn-cs"/>
        </a:defRPr>
      </a:lvl8pPr>
      <a:lvl9pPr marL="6411240" indent="-565698" algn="l" defTabSz="1885658" rtl="0" eaLnBrk="1" latinLnBrk="0" hangingPunct="1">
        <a:spcBef>
          <a:spcPts val="824"/>
        </a:spcBef>
        <a:buClr>
          <a:schemeClr val="accent1"/>
        </a:buClr>
        <a:buFont typeface="Wingdings" pitchFamily="2" charset="2"/>
        <a:buChar char=""/>
        <a:defRPr sz="2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85658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42829" algn="l" defTabSz="1885658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85658" algn="l" defTabSz="1885658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828487" algn="l" defTabSz="1885658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771316" algn="l" defTabSz="1885658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714145" algn="l" defTabSz="1885658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656974" algn="l" defTabSz="1885658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599803" algn="l" defTabSz="1885658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542633" algn="l" defTabSz="1885658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729548" y="952004"/>
            <a:ext cx="11612474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6398" dirty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萬芳圖書館好書推薦</a:t>
            </a:r>
            <a:r>
              <a:rPr lang="en-US" altLang="zh-TW" sz="6398" dirty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(</a:t>
            </a:r>
            <a:r>
              <a:rPr lang="en-US" altLang="zh-TW" sz="6398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2015.11.3)</a:t>
            </a:r>
            <a:endParaRPr lang="zh-TW" altLang="en-US" sz="6398" dirty="0"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723409" y="13623031"/>
            <a:ext cx="1050800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1500" dirty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雨蛙自然觀察團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3" b="20503"/>
          <a:stretch/>
        </p:blipFill>
        <p:spPr bwMode="auto">
          <a:xfrm>
            <a:off x="1986029" y="3570513"/>
            <a:ext cx="11982767" cy="889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62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729548" y="952004"/>
            <a:ext cx="11612474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6398" dirty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萬芳圖書館好書推薦</a:t>
            </a:r>
            <a:r>
              <a:rPr lang="en-US" altLang="zh-TW" sz="6398" dirty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(</a:t>
            </a:r>
            <a:r>
              <a:rPr lang="en-US" altLang="zh-TW" sz="6398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2015.11.3)</a:t>
            </a:r>
            <a:endParaRPr lang="zh-TW" altLang="en-US" sz="6398" dirty="0"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319985" y="13989169"/>
            <a:ext cx="723787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0" dirty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少年鱷魚幫</a:t>
            </a:r>
          </a:p>
        </p:txBody>
      </p:sp>
      <p:pic>
        <p:nvPicPr>
          <p:cNvPr id="1028" name="Picture 4" descr="少年鱷魚幫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5" t="2078" r="19430" b="7621"/>
          <a:stretch/>
        </p:blipFill>
        <p:spPr bwMode="auto">
          <a:xfrm>
            <a:off x="3614057" y="2830286"/>
            <a:ext cx="7618696" cy="1056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70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65717" y="5722213"/>
            <a:ext cx="13821304" cy="10490816"/>
          </a:xfrm>
        </p:spPr>
        <p:txBody>
          <a:bodyPr>
            <a:noAutofit/>
          </a:bodyPr>
          <a:lstStyle/>
          <a:p>
            <a:r>
              <a:rPr lang="zh-TW" altLang="zh-TW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書名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少年鱷魚幫</a:t>
            </a:r>
            <a:endParaRPr lang="zh-TW" altLang="zh-TW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作者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麥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斯．范德葛林</a:t>
            </a:r>
            <a:endParaRPr lang="zh-TW" altLang="zh-TW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出版社：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親子天下 </a:t>
            </a:r>
            <a:endParaRPr lang="en-US" altLang="zh-TW" sz="7198" dirty="0" smtClean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出版</a:t>
            </a:r>
            <a:r>
              <a:rPr lang="zh-TW" altLang="zh-TW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年月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</a:t>
            </a:r>
            <a:r>
              <a:rPr lang="en-US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2012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年</a:t>
            </a:r>
            <a:r>
              <a:rPr lang="en-US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6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月</a:t>
            </a:r>
            <a:endParaRPr lang="zh-TW" altLang="zh-TW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適讀對象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高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年級</a:t>
            </a:r>
            <a:endParaRPr lang="zh-TW" altLang="zh-TW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推薦人：圖書教師林彥伶老師</a:t>
            </a:r>
            <a:endParaRPr lang="zh-TW" altLang="en-US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基本資料</a:t>
            </a:r>
            <a:endParaRPr lang="zh-TW" altLang="en-US" dirty="0"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314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007617" y="5559105"/>
            <a:ext cx="13825536" cy="115177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　　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內容簡介</a:t>
            </a:r>
            <a:endParaRPr lang="zh-TW" altLang="en-US" dirty="0"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47577" y="805607"/>
            <a:ext cx="864852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6600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好書推薦</a:t>
            </a:r>
            <a:r>
              <a:rPr lang="zh-TW" altLang="en-US" sz="6600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：少年鱷魚幫</a:t>
            </a:r>
          </a:p>
        </p:txBody>
      </p:sp>
      <p:sp>
        <p:nvSpPr>
          <p:cNvPr id="5" name="矩形 4"/>
          <p:cNvSpPr/>
          <p:nvPr/>
        </p:nvSpPr>
        <p:spPr>
          <a:xfrm>
            <a:off x="1439665" y="5270103"/>
            <a:ext cx="12673408" cy="11264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600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一個廢棄工廠、一樁懸疑竊盜案，還有一</a:t>
            </a:r>
            <a:r>
              <a:rPr lang="zh-TW" altLang="en-US" sz="6600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幫有熱血、有義氣的「</a:t>
            </a:r>
            <a:r>
              <a:rPr lang="zh-TW" altLang="en-US" sz="6600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鱷魚幫」少年，將展開史上最驚險刺激的大冒險</a:t>
            </a:r>
            <a:r>
              <a:rPr lang="zh-TW" altLang="en-US" sz="6600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！每</a:t>
            </a:r>
            <a:r>
              <a:rPr lang="zh-TW" altLang="en-US" sz="6600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個鱷魚幫少年</a:t>
            </a:r>
            <a:r>
              <a:rPr lang="zh-TW" altLang="en-US" sz="6600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，都想做件</a:t>
            </a:r>
            <a:r>
              <a:rPr lang="zh-TW" altLang="en-US" sz="6600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獨一無二的事，證明自己和別人的</a:t>
            </a:r>
            <a:r>
              <a:rPr lang="zh-TW" altLang="en-US" sz="6600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不同。這個小鎮</a:t>
            </a:r>
            <a:r>
              <a:rPr lang="zh-TW" altLang="en-US" sz="6600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商店莫名其妙遭竊，</a:t>
            </a:r>
            <a:r>
              <a:rPr lang="zh-TW" altLang="en-US" sz="6600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警方找不</a:t>
            </a:r>
            <a:r>
              <a:rPr lang="zh-TW" altLang="en-US" sz="6600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出任何蛛絲馬跡</a:t>
            </a:r>
            <a:r>
              <a:rPr lang="zh-TW" altLang="en-US" sz="6600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。鱷魚</a:t>
            </a:r>
            <a:r>
              <a:rPr lang="zh-TW" altLang="en-US" sz="6600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幫少年要如何</a:t>
            </a:r>
            <a:r>
              <a:rPr lang="zh-TW" altLang="en-US" sz="6600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憑著僅有的線索</a:t>
            </a:r>
            <a:r>
              <a:rPr lang="zh-TW" altLang="en-US" sz="6600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找到犯人</a:t>
            </a:r>
            <a:r>
              <a:rPr lang="zh-TW" altLang="en-US" sz="6600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？他們</a:t>
            </a:r>
            <a:r>
              <a:rPr lang="zh-TW" altLang="en-US" sz="6600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能否同心協力，憑著機智和勇氣，在最後關頭化險為夷？</a:t>
            </a:r>
          </a:p>
        </p:txBody>
      </p:sp>
    </p:spTree>
    <p:extLst>
      <p:ext uri="{BB962C8B-B14F-4D97-AF65-F5344CB8AC3E}">
        <p14:creationId xmlns:p14="http://schemas.microsoft.com/office/powerpoint/2010/main" val="315876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729548" y="952004"/>
            <a:ext cx="11612474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6398" dirty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萬芳圖書館好書推薦</a:t>
            </a:r>
            <a:r>
              <a:rPr lang="en-US" altLang="zh-TW" sz="6398" dirty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(</a:t>
            </a:r>
            <a:r>
              <a:rPr lang="en-US" altLang="zh-TW" sz="6398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2015.11.3)</a:t>
            </a:r>
            <a:endParaRPr lang="zh-TW" altLang="en-US" sz="6398" dirty="0"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946146" y="13909477"/>
            <a:ext cx="11854527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3000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我的名字叫希望</a:t>
            </a:r>
            <a:endParaRPr lang="zh-TW" altLang="en-US" sz="13000" dirty="0"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pic>
        <p:nvPicPr>
          <p:cNvPr id="1026" name="Picture 2" descr="https://cdn.readmoo.com/cover/bc/abeikad_460x5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001" y="2514386"/>
            <a:ext cx="7607816" cy="1097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95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65717" y="5722213"/>
            <a:ext cx="13821304" cy="10490816"/>
          </a:xfrm>
        </p:spPr>
        <p:txBody>
          <a:bodyPr>
            <a:noAutofit/>
          </a:bodyPr>
          <a:lstStyle/>
          <a:p>
            <a:r>
              <a:rPr lang="zh-TW" altLang="zh-TW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書名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我的名字叫希望</a:t>
            </a:r>
            <a:endParaRPr lang="en-US" altLang="zh-TW" sz="7198" dirty="0" smtClean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作者：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周姚萍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 </a:t>
            </a:r>
            <a:endParaRPr lang="zh-TW" altLang="zh-TW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出版社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：小魯</a:t>
            </a:r>
            <a:endParaRPr lang="zh-TW" altLang="zh-TW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出版年月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</a:t>
            </a:r>
            <a:r>
              <a:rPr lang="en-US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2006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年</a:t>
            </a:r>
            <a:r>
              <a:rPr lang="en-US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9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月</a:t>
            </a:r>
            <a:endParaRPr lang="zh-TW" altLang="zh-TW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適讀對象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中年級</a:t>
            </a:r>
            <a:endParaRPr lang="zh-TW" altLang="zh-TW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推薦人：圖書教師林彥伶老師</a:t>
            </a:r>
            <a:endParaRPr lang="zh-TW" altLang="en-US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基本資料</a:t>
            </a:r>
            <a:endParaRPr lang="zh-TW" altLang="en-US" dirty="0"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103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704850" y="5559105"/>
            <a:ext cx="14399079" cy="115177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本書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以大地震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為背景，敘述一對勇敢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的姐弟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，在大地震中受困在倒塌的大樓裡，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靠著機智和應變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的能力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，被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救難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人員救出，這場地震也改變了他們身邊的人、事、物。九二一大地震是發生在台灣的重大災難，看災區的人們是如何彼此扶助，走出傷痛。此書感人的情節一幕幕的上演，親情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的溫馨和人情的溫暖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，讓閱讀此書的人也感動不已。</a:t>
            </a:r>
            <a:endParaRPr lang="zh-TW" altLang="en-US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內容簡介</a:t>
            </a:r>
            <a:endParaRPr lang="zh-TW" altLang="en-US" dirty="0"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47577" y="805607"/>
            <a:ext cx="103412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6600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好書推薦</a:t>
            </a:r>
            <a:r>
              <a:rPr lang="zh-TW" altLang="en-US" sz="6600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：我的名字叫希望</a:t>
            </a:r>
            <a:endParaRPr lang="zh-TW" altLang="en-US" sz="6600" dirty="0"/>
          </a:p>
        </p:txBody>
      </p:sp>
    </p:spTree>
    <p:extLst>
      <p:ext uri="{BB962C8B-B14F-4D97-AF65-F5344CB8AC3E}">
        <p14:creationId xmlns:p14="http://schemas.microsoft.com/office/powerpoint/2010/main" val="64496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729548" y="952004"/>
            <a:ext cx="11612474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6398" dirty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萬芳圖書館好書推薦</a:t>
            </a:r>
            <a:r>
              <a:rPr lang="en-US" altLang="zh-TW" sz="6398" dirty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(</a:t>
            </a:r>
            <a:r>
              <a:rPr lang="en-US" altLang="zh-TW" sz="6398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2015.11.3)</a:t>
            </a:r>
            <a:endParaRPr lang="zh-TW" altLang="en-US" sz="6398" dirty="0"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288549" y="8377761"/>
            <a:ext cx="3416320" cy="6462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酷老師逛動物園</a:t>
            </a:r>
          </a:p>
        </p:txBody>
      </p:sp>
      <p:sp>
        <p:nvSpPr>
          <p:cNvPr id="3" name="矩形 2"/>
          <p:cNvSpPr/>
          <p:nvPr/>
        </p:nvSpPr>
        <p:spPr>
          <a:xfrm>
            <a:off x="6067415" y="8403387"/>
            <a:ext cx="3416320" cy="6462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酷老師逛動物園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2056048" y="13839055"/>
            <a:ext cx="1188132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500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酷老師逛動物園</a:t>
            </a:r>
            <a:endParaRPr lang="zh-TW" altLang="en-US" sz="12500" dirty="0"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3" y="6748463"/>
            <a:ext cx="5286375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017" y="2605807"/>
            <a:ext cx="8707872" cy="1092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61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65717" y="5722213"/>
            <a:ext cx="13821304" cy="10490816"/>
          </a:xfrm>
        </p:spPr>
        <p:txBody>
          <a:bodyPr>
            <a:noAutofit/>
          </a:bodyPr>
          <a:lstStyle/>
          <a:p>
            <a:r>
              <a:rPr lang="zh-TW" altLang="zh-TW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書名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酷老師逛動物園</a:t>
            </a:r>
          </a:p>
          <a:p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作者：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高樓方子</a:t>
            </a:r>
            <a:endParaRPr lang="en-US" altLang="zh-TW" sz="7198" dirty="0" smtClean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繪</a:t>
            </a:r>
            <a:r>
              <a:rPr lang="zh-TW" altLang="zh-TW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者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高樓方子</a:t>
            </a:r>
            <a:endParaRPr lang="en-US" altLang="zh-TW" sz="7198" dirty="0" smtClean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譯者：鄭明進</a:t>
            </a:r>
            <a:endParaRPr lang="en-US" altLang="zh-TW" sz="7198" dirty="0" smtClean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出版社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：小魯</a:t>
            </a:r>
            <a:endParaRPr lang="zh-TW" altLang="zh-TW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出版年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</a:t>
            </a:r>
            <a:r>
              <a:rPr lang="en-US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2005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年</a:t>
            </a:r>
            <a:r>
              <a:rPr lang="en-US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5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月</a:t>
            </a:r>
            <a:endParaRPr lang="zh-TW" altLang="zh-TW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適讀對象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低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年級</a:t>
            </a:r>
            <a:endParaRPr lang="zh-TW" altLang="zh-TW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推薦人：圖書教師林彥伶老師</a:t>
            </a:r>
            <a:endParaRPr lang="zh-TW" altLang="en-US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基本資料</a:t>
            </a:r>
            <a:endParaRPr lang="zh-TW" altLang="en-US" dirty="0"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906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791593" y="5559105"/>
            <a:ext cx="14113568" cy="115177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酷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老師對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動物有很主觀的看法，她只愛貓熊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，嫌棄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其他的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動物，她不斷的批評引起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了公憤，大夥兒決定想個辦法整整她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。有趣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的是，在整老師的過程中，每一種動物都發揮了自己的特性與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長處，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這一來可讓這位老師大開眼界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，發現動物各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有各的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本能。老師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因而痛改以前偏狹的眼光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，開始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讚美所有的動物，並且和大家都成了好朋友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。</a:t>
            </a:r>
            <a:endParaRPr lang="zh-TW" altLang="en-US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內容簡介</a:t>
            </a:r>
            <a:endParaRPr lang="zh-TW" altLang="en-US" dirty="0"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47577" y="805607"/>
            <a:ext cx="103412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6600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好書推薦</a:t>
            </a:r>
            <a:r>
              <a:rPr lang="zh-TW" altLang="en-US" sz="6600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：酷老師逛動物園</a:t>
            </a:r>
          </a:p>
        </p:txBody>
      </p:sp>
    </p:spTree>
    <p:extLst>
      <p:ext uri="{BB962C8B-B14F-4D97-AF65-F5344CB8AC3E}">
        <p14:creationId xmlns:p14="http://schemas.microsoft.com/office/powerpoint/2010/main" val="315303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9600" dirty="0" smtClean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我</a:t>
            </a:r>
            <a:r>
              <a:rPr lang="zh-TW" altLang="en-US" sz="96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來</a:t>
            </a:r>
            <a:r>
              <a:rPr lang="zh-TW" altLang="zh-TW" sz="96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推薦</a:t>
            </a:r>
            <a:r>
              <a:rPr lang="zh-TW" altLang="en-US" sz="96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好書</a:t>
            </a:r>
            <a:r>
              <a:rPr lang="en-US" altLang="zh-TW" sz="96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:</a:t>
            </a:r>
            <a:br>
              <a:rPr lang="en-US" altLang="zh-TW" sz="96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</a:br>
            <a:r>
              <a:rPr lang="zh-TW" altLang="en-US" sz="9600" dirty="0" smtClean="0">
                <a:solidFill>
                  <a:srgbClr val="00206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狗屋裡的外星人</a:t>
            </a:r>
            <a:endParaRPr lang="zh-TW" altLang="en-US" dirty="0">
              <a:solidFill>
                <a:srgbClr val="002060"/>
              </a:solidFill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Picture 3" descr="L:\照\同學介紹好書\P11005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13836" r="16495"/>
          <a:stretch/>
        </p:blipFill>
        <p:spPr bwMode="auto">
          <a:xfrm>
            <a:off x="1079625" y="5198095"/>
            <a:ext cx="4593772" cy="544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://img.udn.com/image/product/S0001305/APPROVED/U001134220/20150531050911975_5397_300.jpg?t=201505310509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2" t="3920" r="17145" b="4012"/>
          <a:stretch/>
        </p:blipFill>
        <p:spPr bwMode="auto">
          <a:xfrm>
            <a:off x="6624241" y="5198095"/>
            <a:ext cx="7339983" cy="1035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17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65717" y="5722213"/>
            <a:ext cx="13821304" cy="10490816"/>
          </a:xfrm>
        </p:spPr>
        <p:txBody>
          <a:bodyPr>
            <a:noAutofit/>
          </a:bodyPr>
          <a:lstStyle/>
          <a:p>
            <a:r>
              <a:rPr lang="zh-TW" altLang="zh-TW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書名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雨蛙自然觀察團</a:t>
            </a:r>
            <a:endParaRPr lang="en-US" altLang="zh-TW" sz="7198" dirty="0" smtClean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作者：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松岡達英</a:t>
            </a:r>
            <a:endParaRPr lang="en-US" altLang="zh-TW" sz="7198" dirty="0" smtClean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繪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者：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松岡達英</a:t>
            </a:r>
            <a:endParaRPr lang="zh-TW" altLang="zh-TW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出版社：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維京</a:t>
            </a:r>
            <a:endParaRPr lang="zh-TW" altLang="zh-TW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出版年月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</a:t>
            </a:r>
            <a:r>
              <a:rPr lang="en-US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2011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年</a:t>
            </a:r>
            <a:r>
              <a:rPr lang="en-US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3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月</a:t>
            </a:r>
            <a:endParaRPr lang="zh-TW" altLang="zh-TW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適讀對象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中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低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年級</a:t>
            </a:r>
            <a:endParaRPr lang="zh-TW" altLang="zh-TW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推薦人：圖書教師林彥伶老師</a:t>
            </a:r>
            <a:endParaRPr lang="zh-TW" altLang="en-US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基本資料</a:t>
            </a:r>
            <a:endParaRPr lang="zh-TW" altLang="en-US" dirty="0"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289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96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我來</a:t>
            </a:r>
            <a:r>
              <a:rPr lang="zh-TW" altLang="zh-TW" sz="96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推薦</a:t>
            </a:r>
            <a:r>
              <a:rPr lang="zh-TW" altLang="en-US" sz="96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好書</a:t>
            </a:r>
            <a:r>
              <a:rPr lang="en-US" altLang="zh-TW" sz="96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:</a:t>
            </a:r>
            <a:br>
              <a:rPr lang="en-US" altLang="zh-TW" sz="96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</a:br>
            <a:r>
              <a:rPr lang="zh-TW" altLang="en-US" sz="9600" dirty="0" smtClean="0">
                <a:solidFill>
                  <a:srgbClr val="00206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魔術師的傳奇</a:t>
            </a:r>
            <a:endParaRPr lang="zh-TW" altLang="en-US" dirty="0"/>
          </a:p>
        </p:txBody>
      </p:sp>
      <p:pic>
        <p:nvPicPr>
          <p:cNvPr id="1026" name="Picture 2" descr="C:\Users\yenlin\Desktop\十月同學好書介紹\P_20151023_094020_HD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6" t="6810" r="37172" b="6156"/>
          <a:stretch/>
        </p:blipFill>
        <p:spPr bwMode="auto">
          <a:xfrm>
            <a:off x="2003622" y="5486127"/>
            <a:ext cx="3585999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1945.com.tw/public/files/product/N25471-17340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209" y="5170375"/>
            <a:ext cx="7416824" cy="1033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3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我來</a:t>
            </a:r>
            <a:r>
              <a:rPr lang="zh-TW" altLang="zh-TW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推薦</a:t>
            </a:r>
            <a:r>
              <a:rPr lang="zh-TW" altLang="en-US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好書</a:t>
            </a:r>
            <a:r>
              <a:rPr lang="en-US" altLang="zh-TW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:</a:t>
            </a:r>
            <a:br>
              <a:rPr lang="en-US" altLang="zh-TW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</a:br>
            <a:r>
              <a:rPr lang="zh-TW" altLang="en-US" sz="10000" dirty="0" smtClean="0">
                <a:solidFill>
                  <a:srgbClr val="00206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神奇酷地理１：</a:t>
            </a:r>
            <a:r>
              <a:rPr lang="en-US" altLang="zh-TW" sz="10000" dirty="0" smtClean="0">
                <a:solidFill>
                  <a:srgbClr val="00206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/>
            </a:r>
            <a:br>
              <a:rPr lang="en-US" altLang="zh-TW" sz="10000" dirty="0" smtClean="0">
                <a:solidFill>
                  <a:srgbClr val="00206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</a:br>
            <a:r>
              <a:rPr lang="zh-TW" altLang="en-US" sz="10000" dirty="0" smtClean="0">
                <a:solidFill>
                  <a:srgbClr val="00206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生機勃勃的雨林</a:t>
            </a:r>
            <a:endParaRPr lang="zh-TW" altLang="en-US" sz="100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yenlin\Desktop\十月同學好書介紹\P110056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29" t="21134" r="25396" b="3865"/>
          <a:stretch/>
        </p:blipFill>
        <p:spPr bwMode="auto">
          <a:xfrm>
            <a:off x="1439665" y="5846167"/>
            <a:ext cx="38100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ec1img.pchome.com.tw/pic/v1/data/item/201309/D/J/A/F/2/L/DJAF2L-A79707604000_523ffe0c5fe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93" y="5702151"/>
            <a:ext cx="7635770" cy="979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65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9600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我來</a:t>
            </a:r>
            <a:r>
              <a:rPr lang="zh-TW" altLang="zh-TW" sz="9600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推薦</a:t>
            </a:r>
            <a:r>
              <a:rPr lang="zh-TW" altLang="en-US" sz="9600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好書</a:t>
            </a:r>
            <a:r>
              <a:rPr lang="en-US" altLang="zh-TW" sz="9600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:</a:t>
            </a:r>
            <a:r>
              <a:rPr lang="en-US" altLang="zh-TW" sz="9600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/>
            </a:r>
            <a:br>
              <a:rPr lang="en-US" altLang="zh-TW" sz="9600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</a:br>
            <a:r>
              <a:rPr lang="zh-TW" altLang="en-US" sz="9600" dirty="0" smtClean="0">
                <a:solidFill>
                  <a:srgbClr val="00206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我的陰陽眼同學</a:t>
            </a:r>
            <a:endParaRPr lang="zh-TW" altLang="en-US" sz="9600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yenlin\Desktop\十月同學好書介紹\P_20151006_1327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6" t="10952" r="30942"/>
          <a:stretch/>
        </p:blipFill>
        <p:spPr bwMode="auto">
          <a:xfrm>
            <a:off x="1367657" y="5342111"/>
            <a:ext cx="3942215" cy="638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168books.com.tw/pic/lb233/lb233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439" y="5342110"/>
            <a:ext cx="7402569" cy="1051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45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96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我來</a:t>
            </a:r>
            <a:r>
              <a:rPr lang="zh-TW" altLang="zh-TW" sz="96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推薦</a:t>
            </a:r>
            <a:r>
              <a:rPr lang="zh-TW" altLang="en-US" sz="9600" dirty="0" smtClean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好書</a:t>
            </a:r>
            <a:r>
              <a:rPr lang="en-US" altLang="zh-TW" sz="9600" dirty="0" smtClean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:</a:t>
            </a:r>
            <a:r>
              <a:rPr lang="en-US" altLang="zh-TW" sz="96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/>
            </a:r>
            <a:br>
              <a:rPr lang="en-US" altLang="zh-TW" sz="96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</a:br>
            <a:r>
              <a:rPr lang="zh-TW" altLang="en-US" sz="9600" dirty="0" smtClean="0">
                <a:solidFill>
                  <a:srgbClr val="00206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奇光下的祕密</a:t>
            </a:r>
            <a:endParaRPr lang="zh-TW" altLang="en-US" dirty="0">
              <a:solidFill>
                <a:srgbClr val="002060"/>
              </a:solidFill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122" name="Picture 2" descr="C:\Users\yenlin\Desktop\十月同學好書介紹\P_20151023_093824_HD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4" t="18474" r="28937" b="5637"/>
          <a:stretch/>
        </p:blipFill>
        <p:spPr bwMode="auto">
          <a:xfrm>
            <a:off x="1367657" y="5342110"/>
            <a:ext cx="4176464" cy="571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奇光下的祕密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8" t="12002" r="23557" b="11071"/>
          <a:stretch/>
        </p:blipFill>
        <p:spPr bwMode="auto">
          <a:xfrm>
            <a:off x="6480225" y="5342111"/>
            <a:ext cx="7018968" cy="100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83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96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我來</a:t>
            </a:r>
            <a:r>
              <a:rPr lang="zh-TW" altLang="zh-TW" sz="96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推薦</a:t>
            </a:r>
            <a:r>
              <a:rPr lang="zh-TW" altLang="en-US" sz="9600" dirty="0" smtClean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好書</a:t>
            </a:r>
            <a:r>
              <a:rPr lang="en-US" altLang="zh-TW" sz="9600" dirty="0" smtClean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:</a:t>
            </a:r>
            <a:r>
              <a:rPr lang="en-US" altLang="zh-TW" sz="96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/>
            </a:r>
            <a:br>
              <a:rPr lang="en-US" altLang="zh-TW" sz="96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</a:br>
            <a:r>
              <a:rPr lang="zh-TW" altLang="en-US" sz="11200" dirty="0" smtClean="0">
                <a:solidFill>
                  <a:srgbClr val="00206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讓地球綠起來</a:t>
            </a:r>
            <a:endParaRPr lang="zh-TW" altLang="en-US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Users\yenlin\Desktop\十月同學好書介紹\P_20151006_104229 - 複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5" t="13881" r="33368" b="7289"/>
          <a:stretch/>
        </p:blipFill>
        <p:spPr bwMode="auto">
          <a:xfrm>
            <a:off x="1367657" y="5558135"/>
            <a:ext cx="4303565" cy="571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ec1img.pchome.com.tw/pic/D/J/A/F/1/K/DJAF1K-A45141964000_4b2a04c6726e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7" r="11081"/>
          <a:stretch/>
        </p:blipFill>
        <p:spPr bwMode="auto">
          <a:xfrm>
            <a:off x="6552233" y="5270102"/>
            <a:ext cx="7667106" cy="979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6540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我來</a:t>
            </a:r>
            <a:r>
              <a:rPr lang="zh-TW" altLang="zh-TW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推薦</a:t>
            </a:r>
            <a:r>
              <a:rPr lang="zh-TW" altLang="en-US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好書</a:t>
            </a:r>
            <a:r>
              <a:rPr lang="en-US" altLang="zh-TW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:</a:t>
            </a:r>
            <a:br>
              <a:rPr lang="en-US" altLang="zh-TW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</a:br>
            <a:r>
              <a:rPr lang="zh-TW" altLang="en-US" sz="11200" dirty="0" smtClean="0">
                <a:solidFill>
                  <a:srgbClr val="00206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鹿鼎記</a:t>
            </a:r>
            <a:endParaRPr lang="zh-TW" altLang="en-US" dirty="0"/>
          </a:p>
        </p:txBody>
      </p:sp>
      <p:pic>
        <p:nvPicPr>
          <p:cNvPr id="7170" name="Picture 2" descr="C:\Users\yenlin\Desktop\十月同學好書介紹\P_20151001_1042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4" t="7785" r="38483"/>
          <a:stretch/>
        </p:blipFill>
        <p:spPr bwMode="auto">
          <a:xfrm>
            <a:off x="1760700" y="5486127"/>
            <a:ext cx="4089266" cy="551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172" name="Picture 4" descr="http://media.taaze.tw/showLargeImage.html?sc=11100002401&amp;width=289&amp;height=3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297" y="5486128"/>
            <a:ext cx="6840760" cy="911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69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我來</a:t>
            </a:r>
            <a:r>
              <a:rPr lang="zh-TW" altLang="zh-TW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推薦</a:t>
            </a:r>
            <a:r>
              <a:rPr lang="zh-TW" altLang="en-US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好書</a:t>
            </a:r>
            <a:r>
              <a:rPr lang="en-US" altLang="zh-TW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:</a:t>
            </a:r>
            <a:br>
              <a:rPr lang="en-US" altLang="zh-TW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</a:br>
            <a:r>
              <a:rPr lang="zh-TW" altLang="en-US" sz="11200" dirty="0" smtClean="0">
                <a:solidFill>
                  <a:srgbClr val="00206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我不是兇手</a:t>
            </a:r>
            <a:endParaRPr lang="zh-TW" altLang="en-US" dirty="0">
              <a:solidFill>
                <a:srgbClr val="002060"/>
              </a:solidFill>
            </a:endParaRPr>
          </a:p>
        </p:txBody>
      </p:sp>
      <p:pic>
        <p:nvPicPr>
          <p:cNvPr id="12290" name="Picture 2" descr="L:\照\同學介紹好書\P_20151020_132244_HD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1" t="18848" r="41903"/>
          <a:stretch/>
        </p:blipFill>
        <p:spPr bwMode="auto">
          <a:xfrm>
            <a:off x="1223641" y="5486127"/>
            <a:ext cx="4114800" cy="627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media.taaze.tw/showLargeImage.html?sc=11100005119&amp;width=289&amp;height=3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246" y="5473887"/>
            <a:ext cx="7299811" cy="1038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24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我來</a:t>
            </a:r>
            <a:r>
              <a:rPr lang="zh-TW" altLang="zh-TW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推薦</a:t>
            </a:r>
            <a:r>
              <a:rPr lang="zh-TW" altLang="en-US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好書</a:t>
            </a:r>
            <a:r>
              <a:rPr lang="en-US" altLang="zh-TW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:</a:t>
            </a:r>
            <a:br>
              <a:rPr lang="en-US" altLang="zh-TW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</a:br>
            <a:r>
              <a:rPr lang="zh-TW" altLang="en-US" sz="11200" dirty="0">
                <a:solidFill>
                  <a:srgbClr val="00206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永遠</a:t>
            </a:r>
            <a:r>
              <a:rPr lang="zh-TW" altLang="en-US" sz="11200" dirty="0" smtClean="0">
                <a:solidFill>
                  <a:srgbClr val="00206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的狄家</a:t>
            </a:r>
            <a:endParaRPr lang="zh-TW" altLang="en-US" dirty="0"/>
          </a:p>
        </p:txBody>
      </p:sp>
      <p:pic>
        <p:nvPicPr>
          <p:cNvPr id="2" name="Picture 2" descr="C:\Users\yenlin\Desktop\十月同學好書介紹\P11005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3" t="15442" r="22737" b="14469"/>
          <a:stretch/>
        </p:blipFill>
        <p:spPr bwMode="auto">
          <a:xfrm>
            <a:off x="1511673" y="5246913"/>
            <a:ext cx="4254170" cy="607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196" name="Picture 4" descr="https://s.yimg.com/xd/api/res/1.2/ZuxTEnOlcRZHXdv.3HL6nw--/YXBwaWQ9eXR3YXVjdGlvbnNlcnZpY2U7aD01MjU7cT04NTtyb3RhdGU9YXV0bzt3PTcwMA--/http:/nevec-img.zenfs.com/prod/tw_ec05-7/19012266-9f68-4fff-b437-95b42c0d3ee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9" t="21016" r="28462" b="7147"/>
          <a:stretch/>
        </p:blipFill>
        <p:spPr bwMode="auto">
          <a:xfrm>
            <a:off x="6686898" y="4457230"/>
            <a:ext cx="7488231" cy="1127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69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我來</a:t>
            </a:r>
            <a:r>
              <a:rPr lang="zh-TW" altLang="zh-TW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推薦</a:t>
            </a:r>
            <a:r>
              <a:rPr lang="zh-TW" altLang="en-US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好書</a:t>
            </a:r>
            <a:r>
              <a:rPr lang="en-US" altLang="zh-TW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:</a:t>
            </a:r>
            <a:br>
              <a:rPr lang="en-US" altLang="zh-TW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</a:br>
            <a:r>
              <a:rPr lang="zh-TW" altLang="en-US" sz="10000" dirty="0">
                <a:solidFill>
                  <a:srgbClr val="00206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西奧律師</a:t>
            </a:r>
            <a:r>
              <a:rPr lang="zh-TW" altLang="en-US" sz="10000" dirty="0" smtClean="0">
                <a:solidFill>
                  <a:srgbClr val="00206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事務所：</a:t>
            </a:r>
            <a:r>
              <a:rPr lang="en-US" altLang="zh-TW" sz="10000" dirty="0" smtClean="0">
                <a:solidFill>
                  <a:srgbClr val="00206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/>
            </a:r>
            <a:br>
              <a:rPr lang="en-US" altLang="zh-TW" sz="10000" dirty="0" smtClean="0">
                <a:solidFill>
                  <a:srgbClr val="00206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</a:br>
            <a:r>
              <a:rPr lang="zh-TW" altLang="en-US" sz="10000" dirty="0" smtClean="0">
                <a:solidFill>
                  <a:srgbClr val="00206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消失的四月</a:t>
            </a:r>
            <a:endParaRPr lang="zh-TW" altLang="en-US" sz="10000" dirty="0"/>
          </a:p>
        </p:txBody>
      </p:sp>
      <p:pic>
        <p:nvPicPr>
          <p:cNvPr id="9219" name="Picture 3" descr="L:\照\同學介紹好書\P11005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05" t="10778" r="24593"/>
          <a:stretch/>
        </p:blipFill>
        <p:spPr bwMode="auto">
          <a:xfrm>
            <a:off x="1922996" y="5918175"/>
            <a:ext cx="3813234" cy="579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西奧律師事務所（2）：消失的四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123" y="5659953"/>
            <a:ext cx="7138926" cy="1000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49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我來</a:t>
            </a:r>
            <a:r>
              <a:rPr lang="zh-TW" altLang="zh-TW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推薦</a:t>
            </a:r>
            <a:r>
              <a:rPr lang="zh-TW" altLang="en-US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好書</a:t>
            </a:r>
            <a:r>
              <a:rPr lang="en-US" altLang="zh-TW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:</a:t>
            </a:r>
            <a:br>
              <a:rPr lang="en-US" altLang="zh-TW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</a:br>
            <a:r>
              <a:rPr lang="zh-TW" altLang="en-US" sz="11200" dirty="0" smtClean="0">
                <a:solidFill>
                  <a:srgbClr val="00206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玩具</a:t>
            </a:r>
            <a:r>
              <a:rPr lang="zh-TW" altLang="en-US" sz="11200" dirty="0">
                <a:solidFill>
                  <a:srgbClr val="00206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教主爭霸戰</a:t>
            </a:r>
            <a:endParaRPr lang="zh-TW" altLang="en-US" dirty="0"/>
          </a:p>
        </p:txBody>
      </p:sp>
      <p:pic>
        <p:nvPicPr>
          <p:cNvPr id="11266" name="Picture 2" descr="L:\照\同學介紹好書\P_20151022_090505_HD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7" t="4503" r="36587" b="7152"/>
          <a:stretch/>
        </p:blipFill>
        <p:spPr bwMode="auto">
          <a:xfrm>
            <a:off x="1943721" y="5558135"/>
            <a:ext cx="3816424" cy="589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img.udn.com/image/product/S0001305/APPROVED/U001170928/20150918050921289_7871_300.jpg?t=2015091805092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1" t="2998" r="16872" b="2998"/>
          <a:stretch/>
        </p:blipFill>
        <p:spPr bwMode="auto">
          <a:xfrm>
            <a:off x="6596841" y="5456017"/>
            <a:ext cx="7184474" cy="1047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77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704850" y="5559105"/>
            <a:ext cx="14399079" cy="115177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7400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鼠婦夫妻、瓢蟲和蝸牛，搭乘雨蛙先生自製的環保旅遊船，展開了池塘</a:t>
            </a:r>
            <a:r>
              <a:rPr lang="zh-TW" altLang="en-US" sz="7400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探險生態之旅</a:t>
            </a:r>
            <a:r>
              <a:rPr lang="zh-TW" altLang="en-US" sz="7400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，</a:t>
            </a:r>
            <a:r>
              <a:rPr lang="zh-TW" altLang="en-US" sz="7400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這是</a:t>
            </a:r>
            <a:r>
              <a:rPr lang="zh-TW" altLang="en-US" sz="7400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一趟</a:t>
            </a:r>
            <a:r>
              <a:rPr lang="zh-TW" altLang="en-US" sz="7400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讓</a:t>
            </a:r>
            <a:r>
              <a:rPr lang="zh-TW" altLang="en-US" sz="7400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人驚奇難忘的</a:t>
            </a:r>
            <a:r>
              <a:rPr lang="zh-TW" altLang="en-US" sz="7400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旅程，他們發現了許多不可思議的生物在水中生活。</a:t>
            </a:r>
            <a:endParaRPr lang="en-US" altLang="zh-TW" sz="7400" dirty="0" smtClean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pPr marL="0" indent="0">
              <a:buNone/>
            </a:pPr>
            <a:r>
              <a:rPr lang="zh-TW" altLang="en-US" sz="7400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作者松岡達英為日本自然繪本大師，他以</a:t>
            </a:r>
            <a:r>
              <a:rPr lang="zh-TW" altLang="en-US" sz="7400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精細而準確的</a:t>
            </a:r>
            <a:r>
              <a:rPr lang="zh-TW" altLang="en-US" sz="7400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插畫，真實呈現熱鬧的水</a:t>
            </a:r>
            <a:r>
              <a:rPr lang="zh-TW" altLang="en-US" sz="7400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中世界，不僅可以從中認識各種水生動物，更能體會生物</a:t>
            </a:r>
            <a:r>
              <a:rPr lang="zh-TW" altLang="en-US" sz="7400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彼此之間</a:t>
            </a:r>
            <a:r>
              <a:rPr lang="zh-TW" altLang="en-US" sz="7400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吃與被吃的交互關係</a:t>
            </a:r>
            <a:r>
              <a:rPr lang="zh-TW" altLang="en-US" sz="7400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。</a:t>
            </a:r>
            <a:endParaRPr lang="en-US" altLang="zh-TW" sz="7400" dirty="0" smtClean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內容簡介</a:t>
            </a:r>
            <a:endParaRPr lang="zh-TW" altLang="en-US" dirty="0"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47577" y="805607"/>
            <a:ext cx="103412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6600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好書</a:t>
            </a:r>
            <a:r>
              <a:rPr lang="zh-TW" altLang="zh-TW" sz="6600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推薦</a:t>
            </a:r>
            <a:r>
              <a:rPr lang="zh-TW" altLang="en-US" sz="6600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：雨蛙自然觀察團</a:t>
            </a:r>
            <a:endParaRPr lang="zh-TW" altLang="en-US" sz="6600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795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11200" dirty="0" smtClean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我</a:t>
            </a:r>
            <a:r>
              <a:rPr lang="zh-TW" altLang="en-US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來</a:t>
            </a:r>
            <a:r>
              <a:rPr lang="zh-TW" altLang="zh-TW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推薦</a:t>
            </a:r>
            <a:r>
              <a:rPr lang="zh-TW" altLang="en-US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好書</a:t>
            </a:r>
            <a:r>
              <a:rPr lang="en-US" altLang="zh-TW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:</a:t>
            </a:r>
            <a:br>
              <a:rPr lang="en-US" altLang="zh-TW" sz="11200" dirty="0">
                <a:solidFill>
                  <a:srgbClr val="895D1D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</a:br>
            <a:r>
              <a:rPr lang="zh-TW" altLang="en-US" sz="10000" dirty="0" smtClean="0">
                <a:solidFill>
                  <a:srgbClr val="00206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名</a:t>
            </a:r>
            <a:r>
              <a:rPr lang="zh-TW" altLang="en-US" sz="10000" dirty="0">
                <a:solidFill>
                  <a:srgbClr val="00206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偵探福</a:t>
            </a:r>
            <a:r>
              <a:rPr lang="zh-TW" altLang="en-US" sz="10000" dirty="0" smtClean="0">
                <a:solidFill>
                  <a:srgbClr val="00206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爾摩斯：</a:t>
            </a:r>
            <a:r>
              <a:rPr lang="en-US" altLang="zh-TW" sz="10000" dirty="0" smtClean="0">
                <a:solidFill>
                  <a:srgbClr val="00206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/>
            </a:r>
            <a:br>
              <a:rPr lang="en-US" altLang="zh-TW" sz="10000" dirty="0" smtClean="0">
                <a:solidFill>
                  <a:srgbClr val="00206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</a:br>
            <a:r>
              <a:rPr lang="zh-TW" altLang="en-US" sz="10000" dirty="0">
                <a:solidFill>
                  <a:srgbClr val="00206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是誰在醫院</a:t>
            </a:r>
            <a:r>
              <a:rPr lang="zh-TW" altLang="en-US" sz="10000" dirty="0" smtClean="0">
                <a:solidFill>
                  <a:srgbClr val="002060"/>
                </a:solidFill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搞鬼？</a:t>
            </a:r>
            <a:endParaRPr lang="zh-TW" altLang="en-US" sz="10000" dirty="0">
              <a:solidFill>
                <a:srgbClr val="002060"/>
              </a:solidFill>
            </a:endParaRPr>
          </a:p>
        </p:txBody>
      </p:sp>
      <p:pic>
        <p:nvPicPr>
          <p:cNvPr id="10243" name="Picture 3" descr="L:\照\同學介紹好書\P_20151020_132738_HD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0" t="23659" r="42147" b="15372"/>
          <a:stretch/>
        </p:blipFill>
        <p:spPr bwMode="auto">
          <a:xfrm>
            <a:off x="1233018" y="6350223"/>
            <a:ext cx="3774411" cy="505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109" y="5990183"/>
            <a:ext cx="7097932" cy="993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45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729548" y="952004"/>
            <a:ext cx="11612474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6398" dirty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萬芳圖書館好書推薦</a:t>
            </a:r>
            <a:r>
              <a:rPr lang="en-US" altLang="zh-TW" sz="6398" dirty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(</a:t>
            </a:r>
            <a:r>
              <a:rPr lang="en-US" altLang="zh-TW" sz="6398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2015.11.3)</a:t>
            </a:r>
            <a:endParaRPr lang="zh-TW" altLang="en-US" sz="6398" dirty="0"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608017" y="14127087"/>
            <a:ext cx="8392041" cy="2061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796" dirty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明星節度使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0" r="11567"/>
          <a:stretch/>
        </p:blipFill>
        <p:spPr bwMode="auto">
          <a:xfrm>
            <a:off x="4114800" y="2821038"/>
            <a:ext cx="8316686" cy="1080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32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65717" y="5722213"/>
            <a:ext cx="13821304" cy="10490816"/>
          </a:xfrm>
        </p:spPr>
        <p:txBody>
          <a:bodyPr>
            <a:noAutofit/>
          </a:bodyPr>
          <a:lstStyle/>
          <a:p>
            <a:r>
              <a:rPr lang="zh-TW" altLang="zh-TW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書名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明星節度使</a:t>
            </a:r>
            <a:endParaRPr lang="en-US" altLang="zh-TW" sz="7198" dirty="0" smtClean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作者：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哲也</a:t>
            </a:r>
            <a:endParaRPr lang="en-US" altLang="zh-TW" sz="7198" dirty="0" smtClean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繪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者：唐唐</a:t>
            </a:r>
            <a:endParaRPr lang="en-US" altLang="zh-TW" sz="7198" dirty="0" smtClean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出版社：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親子天下</a:t>
            </a:r>
            <a:endParaRPr lang="zh-TW" altLang="zh-TW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出版年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</a:t>
            </a:r>
            <a:r>
              <a:rPr lang="en-US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2009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年</a:t>
            </a:r>
            <a:r>
              <a:rPr lang="en-US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8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月</a:t>
            </a:r>
            <a:endParaRPr lang="zh-TW" altLang="zh-TW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適讀對象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：高年級</a:t>
            </a:r>
            <a:endParaRPr lang="zh-TW" altLang="zh-TW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推薦人：圖書教師林彥伶老師</a:t>
            </a:r>
            <a:endParaRPr lang="zh-TW" altLang="en-US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基本資料</a:t>
            </a:r>
            <a:endParaRPr lang="zh-TW" altLang="en-US" dirty="0"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4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704850" y="5559105"/>
            <a:ext cx="14399079" cy="115177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一個可愛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的貓女孩烏梅，要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到莫怪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樓尋找父親，不小心闖進了千鶴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寺，她輕鬆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破除設下的陷阱，難道她就是眾人期待的幸運星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？此時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卻發現烏梅身患不治之症，怎麼看都不可能是大晴國子民的救星。命運坎坷的晴空小侍郎和受死亡詛咒的貓女孩，他們能不負眾望，擊退黑暗煞星，解救大晴國嗎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？本書處處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盡是刺激驚險的奇幻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情境，值得一看。</a:t>
            </a:r>
            <a:endParaRPr lang="zh-TW" altLang="en-US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內容簡介</a:t>
            </a:r>
            <a:endParaRPr lang="zh-TW" altLang="en-US" dirty="0"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47577" y="805607"/>
            <a:ext cx="864852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6600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好書推薦</a:t>
            </a:r>
            <a:r>
              <a:rPr lang="zh-TW" altLang="en-US" sz="6600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：明星節度使</a:t>
            </a:r>
            <a:endParaRPr lang="zh-TW" altLang="en-US" sz="6600" dirty="0"/>
          </a:p>
        </p:txBody>
      </p:sp>
    </p:spTree>
    <p:extLst>
      <p:ext uri="{BB962C8B-B14F-4D97-AF65-F5344CB8AC3E}">
        <p14:creationId xmlns:p14="http://schemas.microsoft.com/office/powerpoint/2010/main" val="426584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729548" y="952004"/>
            <a:ext cx="11612474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6398" dirty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萬芳圖書館好書推薦</a:t>
            </a:r>
            <a:r>
              <a:rPr lang="en-US" altLang="zh-TW" sz="6398" dirty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(</a:t>
            </a:r>
            <a:r>
              <a:rPr lang="en-US" altLang="zh-TW" sz="6398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2015.11.3)</a:t>
            </a:r>
            <a:endParaRPr lang="zh-TW" altLang="en-US" sz="6398" dirty="0"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247977" y="14239725"/>
            <a:ext cx="7366119" cy="181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197" dirty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日落臺北城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6"/>
          <a:stretch/>
        </p:blipFill>
        <p:spPr bwMode="auto">
          <a:xfrm>
            <a:off x="3898588" y="2890664"/>
            <a:ext cx="7901526" cy="1107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85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65717" y="5722213"/>
            <a:ext cx="13821304" cy="10490816"/>
          </a:xfrm>
        </p:spPr>
        <p:txBody>
          <a:bodyPr>
            <a:noAutofit/>
          </a:bodyPr>
          <a:lstStyle/>
          <a:p>
            <a:r>
              <a:rPr lang="zh-TW" altLang="zh-TW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書名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日落臺北城</a:t>
            </a:r>
            <a:endParaRPr lang="en-US" altLang="zh-TW" sz="7198" dirty="0" smtClean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作者：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周姚萍</a:t>
            </a:r>
            <a:endParaRPr lang="zh-TW" altLang="zh-TW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出版社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小魯</a:t>
            </a:r>
            <a:endParaRPr lang="zh-TW" altLang="zh-TW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出版年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</a:t>
            </a:r>
            <a:r>
              <a:rPr lang="en-US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2004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年</a:t>
            </a:r>
            <a:r>
              <a:rPr lang="en-US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6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月</a:t>
            </a:r>
            <a:endParaRPr lang="zh-TW" altLang="zh-TW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適讀對象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中高</a:t>
            </a:r>
            <a:r>
              <a:rPr lang="zh-TW" altLang="zh-TW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年級</a:t>
            </a:r>
            <a:endParaRPr lang="zh-TW" altLang="zh-TW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  <a:p>
            <a:r>
              <a:rPr lang="zh-TW" altLang="zh-TW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推薦人：圖書教師林彥伶老師</a:t>
            </a:r>
            <a:endParaRPr lang="zh-TW" altLang="en-US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基本資料</a:t>
            </a:r>
            <a:endParaRPr lang="zh-TW" altLang="en-US" dirty="0"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400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704850" y="5559105"/>
            <a:ext cx="14399079" cy="115177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本書透過一個臺灣少女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的故事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，勾勒出日據時代的臺北歷史面貌，並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帶領讀者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隨著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主角秋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雲的遭遇去體驗當時臺灣人對同胞、對鄉土、對戰爭、對日本人的種種感受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。秋雲身邊因為有不同背景的人，發現同一時代戰爭中，每個人因為環境立場的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不同，居然對事情的看法差別這麼大</a:t>
            </a:r>
            <a:r>
              <a:rPr lang="zh-TW" altLang="en-US" sz="7198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。閱讀本書也可以讓我們認識</a:t>
            </a:r>
            <a:r>
              <a:rPr lang="zh-TW" altLang="en-US" sz="7198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了五十年前的臺灣。</a:t>
            </a:r>
          </a:p>
          <a:p>
            <a:pPr marL="0" indent="0">
              <a:buNone/>
            </a:pPr>
            <a:endParaRPr lang="zh-TW" altLang="en-US" sz="7198" dirty="0">
              <a:latin typeface="王漢宗特黑體繁" panose="02000500000000000000" pitchFamily="2" charset="-120"/>
              <a:ea typeface="王漢宗特黑體繁" panose="02000500000000000000" pitchFamily="2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內容簡介</a:t>
            </a:r>
            <a:endParaRPr lang="zh-TW" altLang="en-US" dirty="0"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47577" y="805607"/>
            <a:ext cx="864852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6600" dirty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好書推薦</a:t>
            </a:r>
            <a:r>
              <a:rPr lang="zh-TW" altLang="en-US" sz="6600" dirty="0" smtClean="0">
                <a:latin typeface="王漢宗特黑體繁" panose="02000500000000000000" pitchFamily="2" charset="-120"/>
                <a:ea typeface="王漢宗特黑體繁" panose="02000500000000000000" pitchFamily="2" charset="-120"/>
              </a:rPr>
              <a:t>：日落臺北城</a:t>
            </a:r>
            <a:endParaRPr lang="zh-TW" altLang="en-US" sz="6600" dirty="0"/>
          </a:p>
        </p:txBody>
      </p:sp>
    </p:spTree>
    <p:extLst>
      <p:ext uri="{BB962C8B-B14F-4D97-AF65-F5344CB8AC3E}">
        <p14:creationId xmlns:p14="http://schemas.microsoft.com/office/powerpoint/2010/main" val="384534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精裝版">
  <a:themeElements>
    <a:clrScheme name="精裝版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精裝版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精裝版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1423</TotalTime>
  <Words>1021</Words>
  <Application>Microsoft Office PowerPoint</Application>
  <PresentationFormat>自訂</PresentationFormat>
  <Paragraphs>94</Paragraphs>
  <Slides>30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1" baseType="lpstr">
      <vt:lpstr>精裝版</vt:lpstr>
      <vt:lpstr>PowerPoint 簡報</vt:lpstr>
      <vt:lpstr>基本資料</vt:lpstr>
      <vt:lpstr>內容簡介</vt:lpstr>
      <vt:lpstr>PowerPoint 簡報</vt:lpstr>
      <vt:lpstr>基本資料</vt:lpstr>
      <vt:lpstr>內容簡介</vt:lpstr>
      <vt:lpstr>PowerPoint 簡報</vt:lpstr>
      <vt:lpstr>基本資料</vt:lpstr>
      <vt:lpstr>內容簡介</vt:lpstr>
      <vt:lpstr>PowerPoint 簡報</vt:lpstr>
      <vt:lpstr>基本資料</vt:lpstr>
      <vt:lpstr>內容簡介</vt:lpstr>
      <vt:lpstr>PowerPoint 簡報</vt:lpstr>
      <vt:lpstr>基本資料</vt:lpstr>
      <vt:lpstr>內容簡介</vt:lpstr>
      <vt:lpstr>PowerPoint 簡報</vt:lpstr>
      <vt:lpstr>基本資料</vt:lpstr>
      <vt:lpstr>內容簡介</vt:lpstr>
      <vt:lpstr>我來推薦好書: 狗屋裡的外星人</vt:lpstr>
      <vt:lpstr>我來推薦好書: 魔術師的傳奇</vt:lpstr>
      <vt:lpstr>我來推薦好書: 神奇酷地理１： 生機勃勃的雨林</vt:lpstr>
      <vt:lpstr>我來推薦好書: 我的陰陽眼同學</vt:lpstr>
      <vt:lpstr>我來推薦好書: 奇光下的祕密</vt:lpstr>
      <vt:lpstr>我來推薦好書: 讓地球綠起來</vt:lpstr>
      <vt:lpstr>我來推薦好書: 鹿鼎記</vt:lpstr>
      <vt:lpstr>我來推薦好書: 我不是兇手</vt:lpstr>
      <vt:lpstr>我來推薦好書: 永遠的狄家</vt:lpstr>
      <vt:lpstr>我來推薦好書: 西奧律師事務所： 消失的四月</vt:lpstr>
      <vt:lpstr>我來推薦好書: 玩具教主爭霸戰</vt:lpstr>
      <vt:lpstr>我來推薦好書: 名偵探福爾摩斯： 是誰在醫院搞鬼？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林彥伶</cp:lastModifiedBy>
  <cp:revision>72</cp:revision>
  <dcterms:created xsi:type="dcterms:W3CDTF">2015-09-13T23:35:29Z</dcterms:created>
  <dcterms:modified xsi:type="dcterms:W3CDTF">2015-11-03T06:31:14Z</dcterms:modified>
</cp:coreProperties>
</file>